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619" r:id="rId3"/>
    <p:sldId id="853" r:id="rId4"/>
    <p:sldId id="829" r:id="rId5"/>
    <p:sldId id="847" r:id="rId6"/>
    <p:sldId id="854" r:id="rId7"/>
    <p:sldId id="851" r:id="rId8"/>
    <p:sldId id="855" r:id="rId9"/>
    <p:sldId id="856" r:id="rId10"/>
    <p:sldId id="857" r:id="rId11"/>
    <p:sldId id="858" r:id="rId12"/>
    <p:sldId id="859" r:id="rId13"/>
    <p:sldId id="860" r:id="rId14"/>
    <p:sldId id="861" r:id="rId15"/>
    <p:sldId id="862" r:id="rId1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4" d="100"/>
          <a:sy n="64" d="100"/>
        </p:scale>
        <p:origin x="90"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8/22/2020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8/22/2020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8/22/2020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8/22/2020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8/22/2020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8/22/2020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8/22/2020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8/22/2020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8/22/2020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8/22/2020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8/22/2020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3170099"/>
          </a:xfrm>
          <a:prstGeom prst="rect">
            <a:avLst/>
          </a:prstGeom>
          <a:noFill/>
        </p:spPr>
        <p:txBody>
          <a:bodyPr wrap="square" rtlCol="0">
            <a:spAutoFit/>
          </a:bodyPr>
          <a:lstStyle/>
          <a:p>
            <a:pPr algn="ctr"/>
            <a:r>
              <a:rPr lang="en-US" sz="4000" b="1" dirty="0">
                <a:latin typeface="Candara" panose="020E0502030303020204" pitchFamily="34" charset="0"/>
              </a:rPr>
              <a:t>The Fake Disciple – a look at the life of Judas</a:t>
            </a:r>
          </a:p>
          <a:p>
            <a:pPr algn="ctr"/>
            <a:r>
              <a:rPr lang="en-US" sz="4000" b="1" dirty="0">
                <a:latin typeface="Candara" panose="020E0502030303020204" pitchFamily="34" charset="0"/>
              </a:rPr>
              <a:t>Mark 14:10-11</a:t>
            </a:r>
          </a:p>
          <a:p>
            <a:pPr algn="ctr"/>
            <a:r>
              <a:rPr lang="en-US" sz="4000" b="1" dirty="0">
                <a:latin typeface="Candara" panose="020E0502030303020204" pitchFamily="34" charset="0"/>
              </a:rPr>
              <a:t>(Part 2)</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23, 2020</a:t>
            </a: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3800" b="1" cap="none" dirty="0">
                <a:solidFill>
                  <a:srgbClr val="00B0F0"/>
                </a:solidFill>
                <a:latin typeface="+mn-lt"/>
              </a:rPr>
              <a:t>The conspiracy of Judas </a:t>
            </a:r>
            <a:r>
              <a:rPr lang="en-US" sz="3800" b="1" cap="none" baseline="30000" dirty="0">
                <a:solidFill>
                  <a:srgbClr val="00B0F0"/>
                </a:solidFill>
                <a:latin typeface="+mn-lt"/>
              </a:rPr>
              <a:t>(14:10d)</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 who was one of the twelve, went off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to the chief priest in order to betray Him to them</a:t>
            </a:r>
            <a:r>
              <a:rPr lang="en-US" sz="2400" i="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07667" y="1981845"/>
            <a:ext cx="11590636" cy="3908762"/>
          </a:xfrm>
          <a:prstGeom prst="rect">
            <a:avLst/>
          </a:prstGeom>
          <a:noFill/>
        </p:spPr>
        <p:txBody>
          <a:bodyPr wrap="square" rtlCol="0">
            <a:spAutoFit/>
          </a:bodyPr>
          <a:lstStyle/>
          <a:p>
            <a:pPr marL="514350" indent="-514350" algn="just">
              <a:buAutoNum type="alphaUcPeriod"/>
            </a:pPr>
            <a:r>
              <a:rPr lang="en-US" sz="3200" dirty="0"/>
              <a:t>Judas’ plot</a:t>
            </a:r>
          </a:p>
          <a:p>
            <a:pPr marL="914400" lvl="1" indent="-457200" algn="just">
              <a:buFont typeface="Wingdings" panose="05000000000000000000" pitchFamily="2" charset="2"/>
              <a:buChar char="§"/>
            </a:pPr>
            <a:r>
              <a:rPr lang="en-US" sz="2800" b="1" dirty="0"/>
              <a:t>betray</a:t>
            </a:r>
            <a:r>
              <a:rPr lang="en-US" sz="2800" dirty="0"/>
              <a:t> - “to give someone up; to surrender them into the custody of another.” (see Matthew 5:25; 20:18-19)</a:t>
            </a:r>
          </a:p>
          <a:p>
            <a:pPr marL="514350" indent="-514350" algn="just">
              <a:buAutoNum type="alphaUcPeriod"/>
            </a:pPr>
            <a:r>
              <a:rPr lang="en-US" sz="3200" dirty="0"/>
              <a:t>Judas’ price</a:t>
            </a:r>
          </a:p>
          <a:p>
            <a:pPr marL="971550" lvl="1" indent="-514350" algn="just">
              <a:buAutoNum type="alphaUcPeriod"/>
            </a:pPr>
            <a:r>
              <a:rPr lang="en-US" sz="3200" dirty="0"/>
              <a:t>Thirty pieces of silver – about $200 in today’s value (Matthew 26:14)</a:t>
            </a:r>
          </a:p>
          <a:p>
            <a:pPr marL="971550" lvl="1" indent="-514350" algn="just">
              <a:buAutoNum type="alphaUcPeriod"/>
            </a:pPr>
            <a:r>
              <a:rPr lang="en-US" sz="3200" dirty="0"/>
              <a:t>The price of a slave (Exodus 21:32)</a:t>
            </a:r>
          </a:p>
          <a:p>
            <a:pPr marL="971550" lvl="1" indent="-514350" algn="just">
              <a:buAutoNum type="alphaUcPeriod"/>
            </a:pPr>
            <a:endParaRPr lang="en-US" sz="3200" dirty="0"/>
          </a:p>
        </p:txBody>
      </p:sp>
    </p:spTree>
    <p:extLst>
      <p:ext uri="{BB962C8B-B14F-4D97-AF65-F5344CB8AC3E}">
        <p14:creationId xmlns:p14="http://schemas.microsoft.com/office/powerpoint/2010/main" val="12169078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750"/>
                                        <p:tgtEl>
                                          <p:spTgt spid="4">
                                            <p:txEl>
                                              <p:pRg st="2" end="2"/>
                                            </p:txEl>
                                          </p:spTgt>
                                        </p:tgtEl>
                                      </p:cBhvr>
                                    </p:animEffect>
                                  </p:childTnLst>
                                </p:cTn>
                              </p:par>
                            </p:childTnLst>
                          </p:cTn>
                        </p:par>
                        <p:par>
                          <p:cTn id="8" fill="hold">
                            <p:stCondLst>
                              <p:cond delay="1750"/>
                            </p:stCondLst>
                            <p:childTnLst>
                              <p:par>
                                <p:cTn id="9" presetID="10" presetClass="entr" presetSubtype="0" fill="hold" grpId="0" nodeType="afterEffect">
                                  <p:stCondLst>
                                    <p:cond delay="2500"/>
                                  </p:stCondLst>
                                  <p:childTnLst>
                                    <p:set>
                                      <p:cBhvr>
                                        <p:cTn id="10" dur="1" fill="hold">
                                          <p:stCondLst>
                                            <p:cond delay="0"/>
                                          </p:stCondLst>
                                        </p:cTn>
                                        <p:tgtEl>
                                          <p:spTgt spid="4">
                                            <p:txEl>
                                              <p:pRg st="3" end="3"/>
                                            </p:txEl>
                                          </p:spTgt>
                                        </p:tgtEl>
                                        <p:attrNameLst>
                                          <p:attrName>style.visibility</p:attrName>
                                        </p:attrNameLst>
                                      </p:cBhvr>
                                      <p:to>
                                        <p:strVal val="visible"/>
                                      </p:to>
                                    </p:set>
                                    <p:animEffect transition="in" filter="fade">
                                      <p:cBhvr>
                                        <p:cTn id="11" dur="1750"/>
                                        <p:tgtEl>
                                          <p:spTgt spid="4">
                                            <p:txEl>
                                              <p:pRg st="3" end="3"/>
                                            </p:txEl>
                                          </p:spTgt>
                                        </p:tgtEl>
                                      </p:cBhvr>
                                    </p:animEffect>
                                  </p:childTnLst>
                                </p:cTn>
                              </p:par>
                            </p:childTnLst>
                          </p:cTn>
                        </p:par>
                        <p:par>
                          <p:cTn id="12" fill="hold">
                            <p:stCondLst>
                              <p:cond delay="6000"/>
                            </p:stCondLst>
                            <p:childTnLst>
                              <p:par>
                                <p:cTn id="13" presetID="10" presetClass="entr" presetSubtype="0" fill="hold" grpId="0" nodeType="afterEffect">
                                  <p:stCondLst>
                                    <p:cond delay="250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1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3800" b="1" cap="none" dirty="0">
                <a:solidFill>
                  <a:srgbClr val="00B0F0"/>
                </a:solidFill>
                <a:latin typeface="+mn-lt"/>
              </a:rPr>
              <a:t>The celebration of Judas’ enemies </a:t>
            </a:r>
            <a:r>
              <a:rPr lang="en-US" sz="3800" b="1" cap="none" baseline="30000" dirty="0">
                <a:solidFill>
                  <a:srgbClr val="00B0F0"/>
                </a:solidFill>
                <a:latin typeface="+mn-lt"/>
              </a:rPr>
              <a:t>(14:11)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algn="just"/>
            <a:r>
              <a:rPr lang="en-US" sz="2400" i="1" dirty="0"/>
              <a:t>They were glad when they heard this, and promised to give him money. And he began seeking how to betray Him at an opportune time. </a:t>
            </a:r>
            <a:endParaRPr lang="en-US" sz="2400" dirty="0"/>
          </a:p>
        </p:txBody>
      </p:sp>
      <p:sp>
        <p:nvSpPr>
          <p:cNvPr id="4" name="TextBox 3">
            <a:extLst>
              <a:ext uri="{FF2B5EF4-FFF2-40B4-BE49-F238E27FC236}">
                <a16:creationId xmlns:a16="http://schemas.microsoft.com/office/drawing/2014/main" id="{29F0652C-8977-409D-ADC4-D3B3C80386E9}"/>
              </a:ext>
            </a:extLst>
          </p:cNvPr>
          <p:cNvSpPr txBox="1"/>
          <p:nvPr/>
        </p:nvSpPr>
        <p:spPr>
          <a:xfrm>
            <a:off x="207667" y="1981845"/>
            <a:ext cx="11590636" cy="3539430"/>
          </a:xfrm>
          <a:prstGeom prst="rect">
            <a:avLst/>
          </a:prstGeom>
          <a:noFill/>
        </p:spPr>
        <p:txBody>
          <a:bodyPr wrap="square" rtlCol="0">
            <a:spAutoFit/>
          </a:bodyPr>
          <a:lstStyle/>
          <a:p>
            <a:pPr marL="514350" indent="-514350" algn="just">
              <a:buAutoNum type="alphaUcPeriod"/>
            </a:pPr>
            <a:r>
              <a:rPr lang="en-US" sz="3200" dirty="0"/>
              <a:t>The irrationality of sin</a:t>
            </a:r>
          </a:p>
          <a:p>
            <a:pPr marL="914400" lvl="1" indent="-457200" algn="just">
              <a:buFont typeface="Wingdings" panose="05000000000000000000" pitchFamily="2" charset="2"/>
              <a:buChar char="§"/>
            </a:pPr>
            <a:r>
              <a:rPr lang="en-US" sz="3200" dirty="0"/>
              <a:t>A reprobate/depraved mind (Romans 1:28)</a:t>
            </a:r>
          </a:p>
          <a:p>
            <a:pPr marL="914400" lvl="1" indent="-457200" algn="just">
              <a:buFont typeface="Wingdings" panose="05000000000000000000" pitchFamily="2" charset="2"/>
              <a:buChar char="§"/>
            </a:pPr>
            <a:endParaRPr lang="en-US" sz="3200" dirty="0"/>
          </a:p>
          <a:p>
            <a:pPr marL="914400" lvl="1" indent="-457200" algn="just">
              <a:buFont typeface="Wingdings" panose="05000000000000000000" pitchFamily="2" charset="2"/>
              <a:buChar char="§"/>
            </a:pPr>
            <a:endParaRPr lang="en-US" sz="3200" dirty="0"/>
          </a:p>
          <a:p>
            <a:pPr marL="914400" lvl="1" indent="-457200" algn="just">
              <a:buFont typeface="Wingdings" panose="05000000000000000000" pitchFamily="2" charset="2"/>
              <a:buChar char="§"/>
            </a:pPr>
            <a:endParaRPr lang="en-US" sz="3200" dirty="0"/>
          </a:p>
          <a:p>
            <a:pPr lvl="1" algn="just"/>
            <a:endParaRPr lang="en-US" sz="3200" dirty="0"/>
          </a:p>
          <a:p>
            <a:pPr marL="514350" indent="-514350" algn="just">
              <a:buAutoNum type="alphaUcPeriod"/>
            </a:pPr>
            <a:r>
              <a:rPr lang="en-US" sz="3200" dirty="0"/>
              <a:t>The icy resolve of sin</a:t>
            </a:r>
          </a:p>
        </p:txBody>
      </p:sp>
      <p:sp>
        <p:nvSpPr>
          <p:cNvPr id="2" name="TextBox 1">
            <a:extLst>
              <a:ext uri="{FF2B5EF4-FFF2-40B4-BE49-F238E27FC236}">
                <a16:creationId xmlns:a16="http://schemas.microsoft.com/office/drawing/2014/main" id="{AD76848E-D595-4B89-BD0B-A784DDCCFF18}"/>
              </a:ext>
            </a:extLst>
          </p:cNvPr>
          <p:cNvSpPr txBox="1"/>
          <p:nvPr/>
        </p:nvSpPr>
        <p:spPr>
          <a:xfrm>
            <a:off x="1199213" y="3033655"/>
            <a:ext cx="10661550" cy="1815882"/>
          </a:xfrm>
          <a:prstGeom prst="rect">
            <a:avLst/>
          </a:prstGeom>
          <a:noFill/>
        </p:spPr>
        <p:txBody>
          <a:bodyPr wrap="square" rtlCol="0">
            <a:spAutoFit/>
          </a:bodyPr>
          <a:lstStyle/>
          <a:p>
            <a:pPr algn="just"/>
            <a:r>
              <a:rPr lang="en-US" sz="2800" i="1" dirty="0">
                <a:effectLst/>
                <a:ea typeface="Times New Roman" panose="02020603050405020304" pitchFamily="18" charset="0"/>
              </a:rPr>
              <a:t>And just as they did not see fit to acknowledge God any longer, God gave them over to a depraved mind [reprobate, worthless], to do those things which are not proper… (Romans 1:28)</a:t>
            </a:r>
            <a:endParaRPr lang="en-US" sz="2800" i="1" dirty="0"/>
          </a:p>
        </p:txBody>
      </p:sp>
    </p:spTree>
    <p:extLst>
      <p:ext uri="{BB962C8B-B14F-4D97-AF65-F5344CB8AC3E}">
        <p14:creationId xmlns:p14="http://schemas.microsoft.com/office/powerpoint/2010/main" val="17961287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3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325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fade">
                                      <p:cBhvr>
                                        <p:cTn id="16" dur="175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Acts 2:22-23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5078313"/>
          </a:xfrm>
          <a:prstGeom prst="rect">
            <a:avLst/>
          </a:prstGeom>
          <a:noFill/>
        </p:spPr>
        <p:txBody>
          <a:bodyPr wrap="square" rtlCol="0">
            <a:spAutoFit/>
          </a:bodyPr>
          <a:lstStyle/>
          <a:p>
            <a:pPr algn="just"/>
            <a:r>
              <a:rPr lang="en-US" sz="3600" i="1" dirty="0"/>
              <a:t>22 "Men of Israel, listen to these words: Jesus the Nazarene, a man attested to you by God with miracles and wonders and signs which God performed through Him in your midst, just as you yourselves know —  23 this Man, delivered over by the predetermined plan and foreknowledge of God [divine grace], you nailed to a cross by the hands of godless men and put Him to death [freely chosen human evil]. </a:t>
            </a:r>
            <a:endParaRPr lang="en-US" sz="3600" dirty="0"/>
          </a:p>
        </p:txBody>
      </p:sp>
    </p:spTree>
    <p:extLst>
      <p:ext uri="{BB962C8B-B14F-4D97-AF65-F5344CB8AC3E}">
        <p14:creationId xmlns:p14="http://schemas.microsoft.com/office/powerpoint/2010/main" val="252873890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6:68-71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4524315"/>
          </a:xfrm>
          <a:prstGeom prst="rect">
            <a:avLst/>
          </a:prstGeom>
          <a:noFill/>
        </p:spPr>
        <p:txBody>
          <a:bodyPr wrap="square" rtlCol="0">
            <a:spAutoFit/>
          </a:bodyPr>
          <a:lstStyle/>
          <a:p>
            <a:pPr algn="just"/>
            <a:r>
              <a:rPr lang="en-US" sz="3600" i="1" dirty="0"/>
              <a:t>68 Simon Peter answered Him, "Lord, to whom shall we go? You have words of eternal life.69 We have believed and have come to know that You are the Holy One of God." 70 Jesus answered them, "Did I Myself not choose you, the twelve, and yet one of you is a </a:t>
            </a:r>
            <a:r>
              <a:rPr lang="en-US" sz="3600" b="1" i="1" u="sng" dirty="0"/>
              <a:t>devil</a:t>
            </a:r>
            <a:r>
              <a:rPr lang="en-US" sz="3600" i="1" dirty="0"/>
              <a:t>?" 71 Now He meant Judas the son of Simon Iscariot, for he, one of the twelve, was going to betray Him.</a:t>
            </a:r>
            <a:endParaRPr lang="en-US" sz="3600" dirty="0"/>
          </a:p>
        </p:txBody>
      </p:sp>
    </p:spTree>
    <p:extLst>
      <p:ext uri="{BB962C8B-B14F-4D97-AF65-F5344CB8AC3E}">
        <p14:creationId xmlns:p14="http://schemas.microsoft.com/office/powerpoint/2010/main" val="5807560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2 Corinthians 5:17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1754326"/>
          </a:xfrm>
          <a:prstGeom prst="rect">
            <a:avLst/>
          </a:prstGeom>
          <a:noFill/>
        </p:spPr>
        <p:txBody>
          <a:bodyPr wrap="square" rtlCol="0">
            <a:spAutoFit/>
          </a:bodyPr>
          <a:lstStyle/>
          <a:p>
            <a:pPr algn="just"/>
            <a:r>
              <a:rPr lang="en-US" sz="3600" i="1" dirty="0"/>
              <a:t>Therefore if anyone is in Christ, he is a new creature; the old things passed away; behold, new things have come. 	</a:t>
            </a:r>
            <a:endParaRPr lang="en-US" sz="3600" dirty="0"/>
          </a:p>
        </p:txBody>
      </p:sp>
    </p:spTree>
    <p:extLst>
      <p:ext uri="{BB962C8B-B14F-4D97-AF65-F5344CB8AC3E}">
        <p14:creationId xmlns:p14="http://schemas.microsoft.com/office/powerpoint/2010/main" val="322697419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073041" y="1390389"/>
            <a:ext cx="6826687" cy="3170099"/>
          </a:xfrm>
          <a:prstGeom prst="rect">
            <a:avLst/>
          </a:prstGeom>
          <a:noFill/>
        </p:spPr>
        <p:txBody>
          <a:bodyPr wrap="square" rtlCol="0">
            <a:spAutoFit/>
          </a:bodyPr>
          <a:lstStyle/>
          <a:p>
            <a:pPr algn="ctr"/>
            <a:r>
              <a:rPr lang="en-US" sz="4000" b="1" dirty="0">
                <a:latin typeface="Candara" panose="020E0502030303020204" pitchFamily="34" charset="0"/>
              </a:rPr>
              <a:t>The Fake Disciple – a look at the life of Judas</a:t>
            </a:r>
          </a:p>
          <a:p>
            <a:pPr algn="ctr"/>
            <a:r>
              <a:rPr lang="en-US" sz="4000" b="1" dirty="0">
                <a:latin typeface="Candara" panose="020E0502030303020204" pitchFamily="34" charset="0"/>
              </a:rPr>
              <a:t>Mark 14:10-11</a:t>
            </a:r>
          </a:p>
          <a:p>
            <a:pPr algn="ctr"/>
            <a:r>
              <a:rPr lang="en-US" sz="4000" b="1" dirty="0">
                <a:latin typeface="Candara" panose="020E0502030303020204" pitchFamily="34" charset="0"/>
              </a:rPr>
              <a:t>(Part 2)</a:t>
            </a:r>
          </a:p>
          <a:p>
            <a:pPr algn="ctr"/>
            <a:endParaRPr lang="en-US" sz="4000" b="1" dirty="0">
              <a:latin typeface="Candara" panose="020E0502030303020204" pitchFamily="34" charset="0"/>
            </a:endParaRP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August 23, 2020</a:t>
            </a:r>
          </a:p>
        </p:txBody>
      </p:sp>
    </p:spTree>
    <p:extLst>
      <p:ext uri="{BB962C8B-B14F-4D97-AF65-F5344CB8AC3E}">
        <p14:creationId xmlns:p14="http://schemas.microsoft.com/office/powerpoint/2010/main" val="321763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02280"/>
            <a:ext cx="11590636" cy="2779287"/>
          </a:xfrm>
          <a:prstGeom prst="rect">
            <a:avLst/>
          </a:prstGeom>
          <a:noFill/>
        </p:spPr>
        <p:txBody>
          <a:bodyPr wrap="square" rtlCol="0">
            <a:spAutoFit/>
          </a:bodyPr>
          <a:lstStyle/>
          <a:p>
            <a:pPr marL="0" marR="0" algn="just">
              <a:lnSpc>
                <a:spcPct val="97000"/>
              </a:lnSpc>
              <a:spcBef>
                <a:spcPts val="0"/>
              </a:spcBef>
              <a:spcAft>
                <a:spcPts val="0"/>
              </a:spcAft>
            </a:pPr>
            <a:r>
              <a:rPr lang="en-US" sz="3600" i="1" dirty="0">
                <a:effectLst/>
                <a:latin typeface="Calibri" panose="020F0502020204030204" pitchFamily="34" charset="0"/>
                <a:ea typeface="Times New Roman" panose="02020603050405020304" pitchFamily="18" charset="0"/>
              </a:rPr>
              <a:t>10 Then Judas Iscariot, who was one of the twelve, went off to the chief priests in order to betray Him to them. 11 They were glad when they heard this, and promised to give him money. And he began seeking how to betray Him at an opportune time.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a:pPr>
            <a:r>
              <a:rPr lang="en-US" sz="3800" b="1" cap="none" dirty="0">
                <a:solidFill>
                  <a:srgbClr val="00B0F0"/>
                </a:solidFill>
                <a:latin typeface="+mn-lt"/>
              </a:rPr>
              <a:t>The contrast of Judas </a:t>
            </a:r>
            <a:r>
              <a:rPr lang="en-US" sz="3800" b="1" cap="none" baseline="30000" dirty="0">
                <a:solidFill>
                  <a:srgbClr val="00B0F0"/>
                </a:solidFill>
                <a:latin typeface="+mn-lt"/>
              </a:rPr>
              <a:t>(14:3-11)</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e 5">
            <a:extLst>
              <a:ext uri="{FF2B5EF4-FFF2-40B4-BE49-F238E27FC236}">
                <a16:creationId xmlns:a16="http://schemas.microsoft.com/office/drawing/2014/main" id="{DA296D93-CC4C-4FF9-9EA9-BD9F0C467037}"/>
              </a:ext>
            </a:extLst>
          </p:cNvPr>
          <p:cNvGraphicFramePr>
            <a:graphicFrameLocks noGrp="1"/>
          </p:cNvGraphicFramePr>
          <p:nvPr>
            <p:extLst>
              <p:ext uri="{D42A27DB-BD31-4B8C-83A1-F6EECF244321}">
                <p14:modId xmlns:p14="http://schemas.microsoft.com/office/powerpoint/2010/main" val="453522125"/>
              </p:ext>
            </p:extLst>
          </p:nvPr>
        </p:nvGraphicFramePr>
        <p:xfrm>
          <a:off x="277718" y="1345966"/>
          <a:ext cx="11613600" cy="5236592"/>
        </p:xfrm>
        <a:graphic>
          <a:graphicData uri="http://schemas.openxmlformats.org/drawingml/2006/table">
            <a:tbl>
              <a:tblPr firstRow="1" bandRow="1">
                <a:tableStyleId>{7DF18680-E054-41AD-8BC1-D1AEF772440D}</a:tableStyleId>
              </a:tblPr>
              <a:tblGrid>
                <a:gridCol w="5806800">
                  <a:extLst>
                    <a:ext uri="{9D8B030D-6E8A-4147-A177-3AD203B41FA5}">
                      <a16:colId xmlns:a16="http://schemas.microsoft.com/office/drawing/2014/main" val="188201328"/>
                    </a:ext>
                  </a:extLst>
                </a:gridCol>
                <a:gridCol w="5806800">
                  <a:extLst>
                    <a:ext uri="{9D8B030D-6E8A-4147-A177-3AD203B41FA5}">
                      <a16:colId xmlns:a16="http://schemas.microsoft.com/office/drawing/2014/main" val="3850435022"/>
                    </a:ext>
                  </a:extLst>
                </a:gridCol>
              </a:tblGrid>
              <a:tr h="566944">
                <a:tc>
                  <a:txBody>
                    <a:bodyPr/>
                    <a:lstStyle/>
                    <a:p>
                      <a:r>
                        <a:rPr lang="en-US" sz="2800" dirty="0"/>
                        <a:t>Mary</a:t>
                      </a:r>
                    </a:p>
                  </a:txBody>
                  <a:tcPr/>
                </a:tc>
                <a:tc>
                  <a:txBody>
                    <a:bodyPr/>
                    <a:lstStyle/>
                    <a:p>
                      <a:r>
                        <a:rPr lang="en-US" sz="2800" dirty="0"/>
                        <a:t>Judas</a:t>
                      </a:r>
                    </a:p>
                  </a:txBody>
                  <a:tcPr/>
                </a:tc>
                <a:extLst>
                  <a:ext uri="{0D108BD9-81ED-4DB2-BD59-A6C34878D82A}">
                    <a16:rowId xmlns:a16="http://schemas.microsoft.com/office/drawing/2014/main" val="1251946767"/>
                  </a:ext>
                </a:extLst>
              </a:tr>
              <a:tr h="566944">
                <a:tc>
                  <a:txBody>
                    <a:bodyPr/>
                    <a:lstStyle/>
                    <a:p>
                      <a:r>
                        <a:rPr lang="en-US" sz="2000" b="1" dirty="0"/>
                        <a:t>Devoted to Jesus</a:t>
                      </a:r>
                    </a:p>
                  </a:txBody>
                  <a:tcPr/>
                </a:tc>
                <a:tc>
                  <a:txBody>
                    <a:bodyPr/>
                    <a:lstStyle/>
                    <a:p>
                      <a:r>
                        <a:rPr lang="en-US" sz="2000" b="1" dirty="0"/>
                        <a:t>Deceived by his own thinking</a:t>
                      </a:r>
                    </a:p>
                  </a:txBody>
                  <a:tcPr/>
                </a:tc>
                <a:extLst>
                  <a:ext uri="{0D108BD9-81ED-4DB2-BD59-A6C34878D82A}">
                    <a16:rowId xmlns:a16="http://schemas.microsoft.com/office/drawing/2014/main" val="2410370026"/>
                  </a:ext>
                </a:extLst>
              </a:tr>
              <a:tr h="566944">
                <a:tc>
                  <a:txBody>
                    <a:bodyPr/>
                    <a:lstStyle/>
                    <a:p>
                      <a:r>
                        <a:rPr lang="en-US" sz="2000" b="1" dirty="0"/>
                        <a:t>Selfless</a:t>
                      </a:r>
                    </a:p>
                  </a:txBody>
                  <a:tcPr/>
                </a:tc>
                <a:tc>
                  <a:txBody>
                    <a:bodyPr/>
                    <a:lstStyle/>
                    <a:p>
                      <a:r>
                        <a:rPr lang="en-US" sz="2000" b="1" dirty="0"/>
                        <a:t>Selfish</a:t>
                      </a:r>
                    </a:p>
                  </a:txBody>
                  <a:tcPr/>
                </a:tc>
                <a:extLst>
                  <a:ext uri="{0D108BD9-81ED-4DB2-BD59-A6C34878D82A}">
                    <a16:rowId xmlns:a16="http://schemas.microsoft.com/office/drawing/2014/main" val="3313249265"/>
                  </a:ext>
                </a:extLst>
              </a:tr>
              <a:tr h="566944">
                <a:tc>
                  <a:txBody>
                    <a:bodyPr/>
                    <a:lstStyle/>
                    <a:p>
                      <a:r>
                        <a:rPr lang="en-US" sz="2000" b="1" dirty="0"/>
                        <a:t>Committed to sacrifice/worship</a:t>
                      </a:r>
                    </a:p>
                  </a:txBody>
                  <a:tcPr/>
                </a:tc>
                <a:tc>
                  <a:txBody>
                    <a:bodyPr/>
                    <a:lstStyle/>
                    <a:p>
                      <a:r>
                        <a:rPr lang="en-US" sz="2000" b="1" dirty="0"/>
                        <a:t>Committed to self-gain (money)</a:t>
                      </a:r>
                    </a:p>
                  </a:txBody>
                  <a:tcPr/>
                </a:tc>
                <a:extLst>
                  <a:ext uri="{0D108BD9-81ED-4DB2-BD59-A6C34878D82A}">
                    <a16:rowId xmlns:a16="http://schemas.microsoft.com/office/drawing/2014/main" val="2544890794"/>
                  </a:ext>
                </a:extLst>
              </a:tr>
              <a:tr h="566944">
                <a:tc>
                  <a:txBody>
                    <a:bodyPr/>
                    <a:lstStyle/>
                    <a:p>
                      <a:r>
                        <a:rPr lang="en-US" sz="2000" b="1" dirty="0"/>
                        <a:t>Sola Christus (Christ alone)</a:t>
                      </a:r>
                    </a:p>
                  </a:txBody>
                  <a:tcPr/>
                </a:tc>
                <a:tc>
                  <a:txBody>
                    <a:bodyPr/>
                    <a:lstStyle/>
                    <a:p>
                      <a:r>
                        <a:rPr lang="en-US" sz="2000" b="1" dirty="0"/>
                        <a:t>Sola </a:t>
                      </a:r>
                      <a:r>
                        <a:rPr lang="en-US" sz="2000" b="1" dirty="0" err="1"/>
                        <a:t>sese</a:t>
                      </a:r>
                      <a:r>
                        <a:rPr lang="en-US" sz="2000" b="1" dirty="0"/>
                        <a:t> (self-alone)</a:t>
                      </a:r>
                    </a:p>
                  </a:txBody>
                  <a:tcPr/>
                </a:tc>
                <a:extLst>
                  <a:ext uri="{0D108BD9-81ED-4DB2-BD59-A6C34878D82A}">
                    <a16:rowId xmlns:a16="http://schemas.microsoft.com/office/drawing/2014/main" val="789915750"/>
                  </a:ext>
                </a:extLst>
              </a:tr>
              <a:tr h="566944">
                <a:tc>
                  <a:txBody>
                    <a:bodyPr/>
                    <a:lstStyle/>
                    <a:p>
                      <a:r>
                        <a:rPr lang="en-US" sz="2000" b="1" dirty="0"/>
                        <a:t>Sola Fide (Faith alone – believed in Christ)</a:t>
                      </a:r>
                    </a:p>
                  </a:txBody>
                  <a:tcPr/>
                </a:tc>
                <a:tc>
                  <a:txBody>
                    <a:bodyPr/>
                    <a:lstStyle/>
                    <a:p>
                      <a:r>
                        <a:rPr lang="en-US" sz="2000" b="1" dirty="0"/>
                        <a:t>Self-faith (believed in self)</a:t>
                      </a:r>
                    </a:p>
                  </a:txBody>
                  <a:tcPr/>
                </a:tc>
                <a:extLst>
                  <a:ext uri="{0D108BD9-81ED-4DB2-BD59-A6C34878D82A}">
                    <a16:rowId xmlns:a16="http://schemas.microsoft.com/office/drawing/2014/main" val="3278528978"/>
                  </a:ext>
                </a:extLst>
              </a:tr>
              <a:tr h="566944">
                <a:tc>
                  <a:txBody>
                    <a:bodyPr/>
                    <a:lstStyle/>
                    <a:p>
                      <a:r>
                        <a:rPr lang="en-US" sz="2000" b="1" dirty="0"/>
                        <a:t>Sola Gratia (Grace alone – undeserving)</a:t>
                      </a:r>
                    </a:p>
                  </a:txBody>
                  <a:tcPr/>
                </a:tc>
                <a:tc>
                  <a:txBody>
                    <a:bodyPr/>
                    <a:lstStyle/>
                    <a:p>
                      <a:r>
                        <a:rPr lang="en-US" sz="2000" b="1" dirty="0"/>
                        <a:t>Self-reliant (entitled)</a:t>
                      </a:r>
                    </a:p>
                  </a:txBody>
                  <a:tcPr/>
                </a:tc>
                <a:extLst>
                  <a:ext uri="{0D108BD9-81ED-4DB2-BD59-A6C34878D82A}">
                    <a16:rowId xmlns:a16="http://schemas.microsoft.com/office/drawing/2014/main" val="1225658272"/>
                  </a:ext>
                </a:extLst>
              </a:tr>
              <a:tr h="566944">
                <a:tc>
                  <a:txBody>
                    <a:bodyPr/>
                    <a:lstStyle/>
                    <a:p>
                      <a:r>
                        <a:rPr lang="en-US" sz="2000" b="1" dirty="0"/>
                        <a:t>Sola Scripture (Scripture alone – words of Christ)</a:t>
                      </a:r>
                    </a:p>
                  </a:txBody>
                  <a:tcPr/>
                </a:tc>
                <a:tc>
                  <a:txBody>
                    <a:bodyPr/>
                    <a:lstStyle/>
                    <a:p>
                      <a:r>
                        <a:rPr lang="en-US" sz="2000" b="1" dirty="0"/>
                        <a:t>Self-willed (his own understanding)</a:t>
                      </a:r>
                    </a:p>
                  </a:txBody>
                  <a:tcPr/>
                </a:tc>
                <a:extLst>
                  <a:ext uri="{0D108BD9-81ED-4DB2-BD59-A6C34878D82A}">
                    <a16:rowId xmlns:a16="http://schemas.microsoft.com/office/drawing/2014/main" val="292905157"/>
                  </a:ext>
                </a:extLst>
              </a:tr>
              <a:tr h="566944">
                <a:tc>
                  <a:txBody>
                    <a:bodyPr/>
                    <a:lstStyle/>
                    <a:p>
                      <a:r>
                        <a:rPr lang="en-US" sz="2000" b="1" dirty="0"/>
                        <a:t>Soli Deo Gloria (God’s glory alone)</a:t>
                      </a:r>
                    </a:p>
                  </a:txBody>
                  <a:tcPr/>
                </a:tc>
                <a:tc>
                  <a:txBody>
                    <a:bodyPr/>
                    <a:lstStyle/>
                    <a:p>
                      <a:r>
                        <a:rPr lang="en-US" sz="2000" b="1" dirty="0"/>
                        <a:t>Self-glory; recognition, power, prestige</a:t>
                      </a:r>
                    </a:p>
                  </a:txBody>
                  <a:tcPr/>
                </a:tc>
                <a:extLst>
                  <a:ext uri="{0D108BD9-81ED-4DB2-BD59-A6C34878D82A}">
                    <a16:rowId xmlns:a16="http://schemas.microsoft.com/office/drawing/2014/main" val="2273202150"/>
                  </a:ext>
                </a:extLst>
              </a:tr>
            </a:tbl>
          </a:graphicData>
        </a:graphic>
      </p:graphicFrame>
    </p:spTree>
    <p:extLst>
      <p:ext uri="{BB962C8B-B14F-4D97-AF65-F5344CB8AC3E}">
        <p14:creationId xmlns:p14="http://schemas.microsoft.com/office/powerpoint/2010/main" val="279704743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3800" b="1" cap="none" dirty="0">
                <a:solidFill>
                  <a:srgbClr val="00B0F0"/>
                </a:solidFill>
                <a:latin typeface="+mn-lt"/>
              </a:rPr>
              <a:t>The character of Judas </a:t>
            </a:r>
            <a:r>
              <a:rPr lang="en-US" sz="3800" b="1" cap="none" baseline="30000" dirty="0">
                <a:solidFill>
                  <a:srgbClr val="00B0F0"/>
                </a:solidFill>
                <a:latin typeface="+mn-lt"/>
              </a:rPr>
              <a:t>(14:10a)</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502162"/>
            <a:ext cx="11590636" cy="4770537"/>
          </a:xfrm>
          <a:prstGeom prst="rect">
            <a:avLst/>
          </a:prstGeom>
          <a:noFill/>
        </p:spPr>
        <p:txBody>
          <a:bodyPr wrap="square" rtlCol="0">
            <a:spAutoFit/>
          </a:bodyPr>
          <a:lstStyle/>
          <a:p>
            <a:pPr marL="514350" indent="-514350" algn="just">
              <a:buAutoNum type="alphaUcPeriod"/>
            </a:pPr>
            <a:r>
              <a:rPr lang="en-US" sz="3200" dirty="0"/>
              <a:t>Judas’ name</a:t>
            </a:r>
          </a:p>
          <a:p>
            <a:pPr marL="971550" lvl="1" indent="-514350" algn="just">
              <a:buFont typeface="+mj-lt"/>
              <a:buAutoNum type="arabicPeriod"/>
            </a:pPr>
            <a:r>
              <a:rPr lang="en-US" sz="2800" dirty="0"/>
              <a:t>Greek form of the Hebrew “Judah” – “May the LORD be praised” or “May the LORD lead”</a:t>
            </a:r>
          </a:p>
          <a:p>
            <a:pPr marL="514350" indent="-514350" algn="just">
              <a:buFont typeface="+mj-lt"/>
              <a:buAutoNum type="alphaUcPeriod"/>
            </a:pPr>
            <a:r>
              <a:rPr lang="en-US" sz="3200" dirty="0"/>
              <a:t>Judas’ ancestry</a:t>
            </a:r>
          </a:p>
          <a:p>
            <a:pPr marL="971550" lvl="1" indent="-514350" algn="just">
              <a:buFont typeface="+mj-lt"/>
              <a:buAutoNum type="arabicPeriod"/>
            </a:pPr>
            <a:r>
              <a:rPr lang="en-US" sz="2800" dirty="0"/>
              <a:t>Iscariot – Greek form of </a:t>
            </a:r>
            <a:r>
              <a:rPr lang="en-US" sz="2800" dirty="0" err="1"/>
              <a:t>Ish</a:t>
            </a:r>
            <a:r>
              <a:rPr lang="en-US" sz="2800" dirty="0"/>
              <a:t> (man) and </a:t>
            </a:r>
            <a:r>
              <a:rPr lang="en-US" sz="2800" dirty="0" err="1"/>
              <a:t>Kerioth</a:t>
            </a:r>
            <a:r>
              <a:rPr lang="en-US" sz="2800" dirty="0"/>
              <a:t> (a farming town 20 miles south of Jerusalem). So, “the man of </a:t>
            </a:r>
            <a:r>
              <a:rPr lang="en-US" sz="2800" dirty="0" err="1"/>
              <a:t>Kerioth</a:t>
            </a:r>
            <a:r>
              <a:rPr lang="en-US" sz="2800" dirty="0"/>
              <a:t>.”</a:t>
            </a:r>
          </a:p>
          <a:p>
            <a:pPr marL="514350" indent="-514350" algn="just">
              <a:buFont typeface="+mj-lt"/>
              <a:buAutoNum type="alphaUcPeriod"/>
            </a:pPr>
            <a:r>
              <a:rPr lang="en-US" sz="3200" dirty="0"/>
              <a:t>Judas’ standing</a:t>
            </a:r>
          </a:p>
          <a:p>
            <a:pPr marL="971550" lvl="1" indent="-514350" algn="just">
              <a:buFont typeface="+mj-lt"/>
              <a:buAutoNum type="arabicPeriod"/>
            </a:pPr>
            <a:r>
              <a:rPr lang="en-US" sz="2800" dirty="0"/>
              <a:t>Outsider – only “southerner” from Judea; the other eleven from Galilee in the north.</a:t>
            </a:r>
          </a:p>
          <a:p>
            <a:pPr marL="514350" indent="-514350" algn="just">
              <a:buFont typeface="+mj-lt"/>
              <a:buAutoNum type="alphaUcPeriod"/>
            </a:pPr>
            <a:endParaRPr lang="en-US" sz="3200" dirty="0"/>
          </a:p>
        </p:txBody>
      </p:sp>
    </p:spTree>
    <p:extLst>
      <p:ext uri="{BB962C8B-B14F-4D97-AF65-F5344CB8AC3E}">
        <p14:creationId xmlns:p14="http://schemas.microsoft.com/office/powerpoint/2010/main" val="56014577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300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1750"/>
                                        <p:tgtEl>
                                          <p:spTgt spid="4">
                                            <p:txEl>
                                              <p:pRg st="2" end="2"/>
                                            </p:txEl>
                                          </p:spTgt>
                                        </p:tgtEl>
                                      </p:cBhvr>
                                    </p:animEffect>
                                  </p:childTnLst>
                                </p:cTn>
                              </p:par>
                            </p:childTnLst>
                          </p:cTn>
                        </p:par>
                        <p:par>
                          <p:cTn id="17" fill="hold">
                            <p:stCondLst>
                              <p:cond delay="1750"/>
                            </p:stCondLst>
                            <p:childTnLst>
                              <p:par>
                                <p:cTn id="18" presetID="10" presetClass="entr" presetSubtype="0" fill="hold" grpId="0" nodeType="afterEffect">
                                  <p:stCondLst>
                                    <p:cond delay="275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750"/>
                                        <p:tgtEl>
                                          <p:spTgt spid="4">
                                            <p:txEl>
                                              <p:pRg st="3" end="3"/>
                                            </p:txEl>
                                          </p:spTgt>
                                        </p:tgtEl>
                                      </p:cBhvr>
                                    </p:animEffect>
                                  </p:childTnLst>
                                </p:cTn>
                              </p:par>
                            </p:childTnLst>
                          </p:cTn>
                        </p:par>
                        <p:par>
                          <p:cTn id="21" fill="hold">
                            <p:stCondLst>
                              <p:cond delay="6250"/>
                            </p:stCondLst>
                            <p:childTnLst>
                              <p:par>
                                <p:cTn id="22" presetID="10" presetClass="entr" presetSubtype="0" fill="hold" grpId="0" nodeType="afterEffect">
                                  <p:stCondLst>
                                    <p:cond delay="325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750"/>
                                        <p:tgtEl>
                                          <p:spTgt spid="4">
                                            <p:txEl>
                                              <p:pRg st="4" end="4"/>
                                            </p:txEl>
                                          </p:spTgt>
                                        </p:tgtEl>
                                      </p:cBhvr>
                                    </p:animEffect>
                                  </p:childTnLst>
                                </p:cTn>
                              </p:par>
                            </p:childTnLst>
                          </p:cTn>
                        </p:par>
                        <p:par>
                          <p:cTn id="25" fill="hold">
                            <p:stCondLst>
                              <p:cond delay="11250"/>
                            </p:stCondLst>
                            <p:childTnLst>
                              <p:par>
                                <p:cTn id="26" presetID="10" presetClass="entr" presetSubtype="0" fill="hold" grpId="0" nodeType="afterEffect">
                                  <p:stCondLst>
                                    <p:cond delay="225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175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3800" b="1" cap="none" dirty="0">
                <a:solidFill>
                  <a:srgbClr val="00B0F0"/>
                </a:solidFill>
                <a:latin typeface="+mn-lt"/>
              </a:rPr>
              <a:t>The claim of Judas </a:t>
            </a:r>
            <a:r>
              <a:rPr lang="en-US" sz="3800" b="1" cap="none" baseline="30000" dirty="0">
                <a:solidFill>
                  <a:srgbClr val="00B0F0"/>
                </a:solidFill>
                <a:latin typeface="+mn-lt"/>
              </a:rPr>
              <a:t>(14:10b)</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523220"/>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who was one of the twelve…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502162"/>
            <a:ext cx="11590636" cy="3170099"/>
          </a:xfrm>
          <a:prstGeom prst="rect">
            <a:avLst/>
          </a:prstGeom>
          <a:noFill/>
        </p:spPr>
        <p:txBody>
          <a:bodyPr wrap="square" rtlCol="0">
            <a:spAutoFit/>
          </a:bodyPr>
          <a:lstStyle/>
          <a:p>
            <a:pPr algn="just"/>
            <a:r>
              <a:rPr lang="en-US" sz="3200" dirty="0"/>
              <a:t>Gospel Privilege – </a:t>
            </a:r>
          </a:p>
          <a:p>
            <a:pPr marL="457200" indent="-457200" algn="just">
              <a:buFont typeface="Wingdings" panose="05000000000000000000" pitchFamily="2" charset="2"/>
              <a:buChar char="§"/>
            </a:pPr>
            <a:r>
              <a:rPr lang="en-US" sz="2800" i="1" dirty="0"/>
              <a:t>We have the good news and the Word of God written in our own language, that we can understand it, believe it, find hope and inspiration from it, proclaim it, and ultimately find salvation through it. </a:t>
            </a:r>
          </a:p>
          <a:p>
            <a:pPr marL="457200" indent="-457200" algn="just">
              <a:buFont typeface="Wingdings" panose="05000000000000000000" pitchFamily="2" charset="2"/>
              <a:buChar char="§"/>
            </a:pPr>
            <a:r>
              <a:rPr lang="en-US" sz="2800" i="1" dirty="0"/>
              <a:t>being around the influences and blessings of the gospel.</a:t>
            </a:r>
          </a:p>
          <a:p>
            <a:pPr marL="457200" indent="-457200" algn="just">
              <a:buFont typeface="Wingdings" panose="05000000000000000000" pitchFamily="2" charset="2"/>
              <a:buChar char="§"/>
            </a:pPr>
            <a:r>
              <a:rPr lang="en-US" sz="2800" i="1" dirty="0"/>
              <a:t>Judas partook of “gospel privilege” being one of the twelve.</a:t>
            </a:r>
          </a:p>
        </p:txBody>
      </p:sp>
    </p:spTree>
    <p:extLst>
      <p:ext uri="{BB962C8B-B14F-4D97-AF65-F5344CB8AC3E}">
        <p14:creationId xmlns:p14="http://schemas.microsoft.com/office/powerpoint/2010/main" val="144542756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400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par>
                          <p:cTn id="12" fill="hold">
                            <p:stCondLst>
                              <p:cond delay="8000"/>
                            </p:stCondLst>
                            <p:childTnLst>
                              <p:par>
                                <p:cTn id="13" presetID="10" presetClass="entr" presetSubtype="0" fill="hold" grpId="0" nodeType="afterEffect">
                                  <p:stCondLst>
                                    <p:cond delay="3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1750"/>
                                        <p:tgtEl>
                                          <p:spTgt spid="4">
                                            <p:txEl>
                                              <p:pRg st="2" end="2"/>
                                            </p:txEl>
                                          </p:spTgt>
                                        </p:tgtEl>
                                      </p:cBhvr>
                                    </p:animEffect>
                                  </p:childTnLst>
                                </p:cTn>
                              </p:par>
                            </p:childTnLst>
                          </p:cTn>
                        </p:par>
                        <p:par>
                          <p:cTn id="16" fill="hold">
                            <p:stCondLst>
                              <p:cond delay="13000"/>
                            </p:stCondLst>
                            <p:childTnLst>
                              <p:par>
                                <p:cTn id="17" presetID="10" presetClass="entr" presetSubtype="0" fill="hold" grpId="0" nodeType="afterEffect">
                                  <p:stCondLst>
                                    <p:cond delay="1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175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4"/>
            </a:pPr>
            <a:r>
              <a:rPr lang="en-US" sz="3800" b="1" cap="none" dirty="0">
                <a:solidFill>
                  <a:srgbClr val="00B0F0"/>
                </a:solidFill>
                <a:latin typeface="+mn-lt"/>
              </a:rPr>
              <a:t>The conundrum of Judas </a:t>
            </a:r>
            <a:r>
              <a:rPr lang="en-US" sz="3800" b="1" cap="none" baseline="30000" dirty="0">
                <a:solidFill>
                  <a:srgbClr val="00B0F0"/>
                </a:solidFill>
                <a:latin typeface="+mn-lt"/>
              </a:rPr>
              <a:t>(14:10c)</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461665"/>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 who was one of the twelve,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went off</a:t>
            </a:r>
            <a:r>
              <a:rPr lang="en-US" sz="2400" i="1" dirty="0">
                <a:effectLst/>
                <a:latin typeface="Calibri" panose="020F0502020204030204" pitchFamily="34" charset="0"/>
                <a:ea typeface="Calibri" panose="020F0502020204030204" pitchFamily="34" charset="0"/>
                <a:cs typeface="Calibri" panose="020F0502020204030204" pitchFamily="34" charset="0"/>
              </a:rPr>
              <a:t> to…</a:t>
            </a:r>
            <a:r>
              <a:rPr lang="en-US" sz="2400" dirty="0">
                <a:effectLst/>
                <a:latin typeface="Arial" panose="020B0604020202020204" pitchFamily="34"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67280" y="1502162"/>
            <a:ext cx="11590636" cy="4708981"/>
          </a:xfrm>
          <a:prstGeom prst="rect">
            <a:avLst/>
          </a:prstGeom>
          <a:noFill/>
        </p:spPr>
        <p:txBody>
          <a:bodyPr wrap="square" rtlCol="0">
            <a:spAutoFit/>
          </a:bodyPr>
          <a:lstStyle/>
          <a:p>
            <a:pPr algn="ctr"/>
            <a:r>
              <a:rPr lang="en-US" sz="3200" i="1" dirty="0"/>
              <a:t>A life lived with a focus on self</a:t>
            </a:r>
          </a:p>
          <a:p>
            <a:pPr algn="ctr"/>
            <a:r>
              <a:rPr lang="en-US" sz="3200" i="1" dirty="0"/>
              <a:t>will inevitably lose focus on Christ</a:t>
            </a:r>
            <a:r>
              <a:rPr lang="en-US" sz="3200" dirty="0"/>
              <a:t>.</a:t>
            </a:r>
          </a:p>
          <a:p>
            <a:pPr algn="ctr"/>
            <a:endParaRPr lang="en-US" sz="3200" dirty="0"/>
          </a:p>
          <a:p>
            <a:pPr marL="514350" indent="-514350" algn="just">
              <a:buAutoNum type="alphaUcPeriod"/>
            </a:pPr>
            <a:r>
              <a:rPr lang="en-US" sz="3200" dirty="0"/>
              <a:t>Judas separates himself</a:t>
            </a:r>
          </a:p>
          <a:p>
            <a:pPr marL="514350" indent="-514350" algn="just">
              <a:buAutoNum type="alphaUcPeriod"/>
            </a:pPr>
            <a:r>
              <a:rPr lang="en-US" sz="3200" dirty="0"/>
              <a:t>Judas has no union or communion with Christ</a:t>
            </a:r>
          </a:p>
          <a:p>
            <a:pPr marL="914400" lvl="1" indent="-457200" algn="just">
              <a:buFont typeface="Wingdings" panose="05000000000000000000" pitchFamily="2" charset="2"/>
              <a:buChar char="§"/>
            </a:pPr>
            <a:r>
              <a:rPr lang="en-US" sz="2800" i="1" dirty="0"/>
              <a:t>Union – conversion; regeneration; born-again</a:t>
            </a:r>
          </a:p>
          <a:p>
            <a:pPr marL="914400" lvl="1" indent="-457200" algn="just">
              <a:buFont typeface="Wingdings" panose="05000000000000000000" pitchFamily="2" charset="2"/>
              <a:buChar char="§"/>
            </a:pPr>
            <a:r>
              <a:rPr lang="en-US" sz="2800" i="1" dirty="0"/>
              <a:t>Communion – walking with; living like Christ</a:t>
            </a:r>
          </a:p>
          <a:p>
            <a:pPr marL="914400" lvl="1" indent="-457200" algn="just">
              <a:buFont typeface="Wingdings" panose="05000000000000000000" pitchFamily="2" charset="2"/>
              <a:buChar char="§"/>
            </a:pPr>
            <a:r>
              <a:rPr lang="en-US" sz="2800" i="1" dirty="0"/>
              <a:t>Abiding in Christ (Communion) – dwell, make one’s abode, endure, continue, stand with Christ</a:t>
            </a:r>
          </a:p>
          <a:p>
            <a:pPr lvl="1" algn="just"/>
            <a:endParaRPr lang="en-US" sz="2800" i="1" dirty="0"/>
          </a:p>
        </p:txBody>
      </p:sp>
    </p:spTree>
    <p:extLst>
      <p:ext uri="{BB962C8B-B14F-4D97-AF65-F5344CB8AC3E}">
        <p14:creationId xmlns:p14="http://schemas.microsoft.com/office/powerpoint/2010/main" val="286051701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175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175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fade">
                                      <p:cBhvr>
                                        <p:cTn id="20" dur="1750"/>
                                        <p:tgtEl>
                                          <p:spTgt spid="4">
                                            <p:txEl>
                                              <p:pRg st="4" end="4"/>
                                            </p:txEl>
                                          </p:spTgt>
                                        </p:tgtEl>
                                      </p:cBhvr>
                                    </p:animEffect>
                                  </p:childTnLst>
                                </p:cTn>
                              </p:par>
                            </p:childTnLst>
                          </p:cTn>
                        </p:par>
                        <p:par>
                          <p:cTn id="21" fill="hold">
                            <p:stCondLst>
                              <p:cond delay="1750"/>
                            </p:stCondLst>
                            <p:childTnLst>
                              <p:par>
                                <p:cTn id="22" presetID="10" presetClass="entr" presetSubtype="0" fill="hold" grpId="0" nodeType="afterEffect">
                                  <p:stCondLst>
                                    <p:cond delay="225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1750"/>
                                        <p:tgtEl>
                                          <p:spTgt spid="4">
                                            <p:txEl>
                                              <p:pRg st="5" end="5"/>
                                            </p:txEl>
                                          </p:spTgt>
                                        </p:tgtEl>
                                      </p:cBhvr>
                                    </p:animEffect>
                                  </p:childTnLst>
                                </p:cTn>
                              </p:par>
                            </p:childTnLst>
                          </p:cTn>
                        </p:par>
                        <p:par>
                          <p:cTn id="25" fill="hold">
                            <p:stCondLst>
                              <p:cond delay="5750"/>
                            </p:stCondLst>
                            <p:childTnLst>
                              <p:par>
                                <p:cTn id="26" presetID="10" presetClass="entr" presetSubtype="0" fill="hold" grpId="0" nodeType="afterEffect">
                                  <p:stCondLst>
                                    <p:cond delay="225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75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fade">
                                      <p:cBhvr>
                                        <p:cTn id="33" dur="175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15:4-6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5078313"/>
          </a:xfrm>
          <a:prstGeom prst="rect">
            <a:avLst/>
          </a:prstGeom>
          <a:noFill/>
        </p:spPr>
        <p:txBody>
          <a:bodyPr wrap="square" rtlCol="0">
            <a:spAutoFit/>
          </a:bodyPr>
          <a:lstStyle/>
          <a:p>
            <a:pPr algn="just"/>
            <a:r>
              <a:rPr lang="en-US" sz="3600" i="1" dirty="0"/>
              <a:t>4 "</a:t>
            </a:r>
            <a:r>
              <a:rPr lang="en-US" sz="3600" b="1" i="1" u="sng" dirty="0"/>
              <a:t>Abide</a:t>
            </a:r>
            <a:r>
              <a:rPr lang="en-US" sz="3600" i="1" dirty="0"/>
              <a:t> in Me, and I in you. As the branch cannot bear fruit of itself unless it </a:t>
            </a:r>
            <a:r>
              <a:rPr lang="en-US" sz="3600" b="1" i="1" u="sng" dirty="0"/>
              <a:t>abides</a:t>
            </a:r>
            <a:r>
              <a:rPr lang="en-US" sz="3600" i="1" dirty="0"/>
              <a:t> in the vine, so neither can you unless you </a:t>
            </a:r>
            <a:r>
              <a:rPr lang="en-US" sz="3600" b="1" i="1" u="sng" dirty="0"/>
              <a:t>abide</a:t>
            </a:r>
            <a:r>
              <a:rPr lang="en-US" sz="3600" i="1" dirty="0"/>
              <a:t> in Me. 5 "I am the vine, you are the branches; he who </a:t>
            </a:r>
            <a:r>
              <a:rPr lang="en-US" sz="3600" b="1" i="1" u="sng" dirty="0"/>
              <a:t>abides</a:t>
            </a:r>
            <a:r>
              <a:rPr lang="en-US" sz="3600" i="1" dirty="0"/>
              <a:t> in Me and I in him, he bears much fruit, for </a:t>
            </a:r>
            <a:r>
              <a:rPr lang="en-US" sz="3600" b="1" i="1" dirty="0"/>
              <a:t>apart from Me you can do nothing</a:t>
            </a:r>
            <a:r>
              <a:rPr lang="en-US" sz="3600" i="1" dirty="0"/>
              <a:t>. 6 "If anyone does not </a:t>
            </a:r>
            <a:r>
              <a:rPr lang="en-US" sz="3600" b="1" i="1" u="sng" dirty="0"/>
              <a:t>abide</a:t>
            </a:r>
            <a:r>
              <a:rPr lang="en-US" sz="3600" i="1" dirty="0"/>
              <a:t> in Me, he is thrown away as a branch and dries up; and they gather them, and cast them into the fire and they are burned. </a:t>
            </a:r>
            <a:endParaRPr lang="en-US" sz="3600" dirty="0"/>
          </a:p>
        </p:txBody>
      </p:sp>
    </p:spTree>
    <p:extLst>
      <p:ext uri="{BB962C8B-B14F-4D97-AF65-F5344CB8AC3E}">
        <p14:creationId xmlns:p14="http://schemas.microsoft.com/office/powerpoint/2010/main" val="43737160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Philippians 4:19</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07210"/>
            <a:ext cx="11590636" cy="1200329"/>
          </a:xfrm>
          <a:prstGeom prst="rect">
            <a:avLst/>
          </a:prstGeom>
          <a:noFill/>
        </p:spPr>
        <p:txBody>
          <a:bodyPr wrap="square" rtlCol="0">
            <a:spAutoFit/>
          </a:bodyPr>
          <a:lstStyle/>
          <a:p>
            <a:pPr algn="just"/>
            <a:r>
              <a:rPr lang="en-US" sz="3600" i="1" dirty="0"/>
              <a:t>“And my God will supply all your needs according to His riches in glory in Christ Jesus.”</a:t>
            </a:r>
            <a:r>
              <a:rPr lang="en-US" sz="3600" dirty="0"/>
              <a:t> </a:t>
            </a:r>
          </a:p>
        </p:txBody>
      </p:sp>
      <p:sp>
        <p:nvSpPr>
          <p:cNvPr id="4" name="TextBox 3">
            <a:extLst>
              <a:ext uri="{FF2B5EF4-FFF2-40B4-BE49-F238E27FC236}">
                <a16:creationId xmlns:a16="http://schemas.microsoft.com/office/drawing/2014/main" id="{EC99E68E-F5DA-42E5-BF7F-5766BADA14C2}"/>
              </a:ext>
            </a:extLst>
          </p:cNvPr>
          <p:cNvSpPr txBox="1"/>
          <p:nvPr/>
        </p:nvSpPr>
        <p:spPr>
          <a:xfrm>
            <a:off x="273202" y="3577954"/>
            <a:ext cx="11590636" cy="1200329"/>
          </a:xfrm>
          <a:prstGeom prst="rect">
            <a:avLst/>
          </a:prstGeom>
          <a:noFill/>
        </p:spPr>
        <p:txBody>
          <a:bodyPr wrap="square" rtlCol="0">
            <a:spAutoFit/>
          </a:bodyPr>
          <a:lstStyle/>
          <a:p>
            <a:pPr algn="ctr"/>
            <a:r>
              <a:rPr lang="en-US" sz="3600" dirty="0"/>
              <a:t>There is no supply for the one</a:t>
            </a:r>
          </a:p>
          <a:p>
            <a:pPr algn="ctr"/>
            <a:r>
              <a:rPr lang="en-US" sz="3600" dirty="0"/>
              <a:t>who removes himself from Christ. </a:t>
            </a:r>
          </a:p>
        </p:txBody>
      </p:sp>
    </p:spTree>
    <p:extLst>
      <p:ext uri="{BB962C8B-B14F-4D97-AF65-F5344CB8AC3E}">
        <p14:creationId xmlns:p14="http://schemas.microsoft.com/office/powerpoint/2010/main" val="38960100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2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par>
                                <p:cTn id="12" presetID="10" presetClass="entr" presetSubtype="0" fill="hold" nodeType="withEffect">
                                  <p:stCondLst>
                                    <p:cond delay="225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5"/>
            </a:pPr>
            <a:r>
              <a:rPr lang="en-US" sz="3800" b="1" cap="none" dirty="0">
                <a:solidFill>
                  <a:srgbClr val="00B0F0"/>
                </a:solidFill>
                <a:latin typeface="+mn-lt"/>
              </a:rPr>
              <a:t>The conspiracy of Judas </a:t>
            </a:r>
            <a:r>
              <a:rPr lang="en-US" sz="3800" b="1" cap="none" baseline="30000" dirty="0">
                <a:solidFill>
                  <a:srgbClr val="00B0F0"/>
                </a:solidFill>
                <a:latin typeface="+mn-lt"/>
              </a:rPr>
              <a:t>(14:10d)</a:t>
            </a:r>
          </a:p>
        </p:txBody>
      </p:sp>
      <p:sp>
        <p:nvSpPr>
          <p:cNvPr id="7" name="TextBox 6">
            <a:extLst>
              <a:ext uri="{FF2B5EF4-FFF2-40B4-BE49-F238E27FC236}">
                <a16:creationId xmlns:a16="http://schemas.microsoft.com/office/drawing/2014/main" id="{9CDE3390-1977-4303-A392-AF959282607D}"/>
              </a:ext>
            </a:extLst>
          </p:cNvPr>
          <p:cNvSpPr txBox="1"/>
          <p:nvPr/>
        </p:nvSpPr>
        <p:spPr>
          <a:xfrm>
            <a:off x="277718" y="911352"/>
            <a:ext cx="11590636" cy="830997"/>
          </a:xfrm>
          <a:prstGeom prst="rect">
            <a:avLst/>
          </a:prstGeom>
          <a:noFill/>
        </p:spPr>
        <p:txBody>
          <a:bodyPr wrap="square" rtlCol="0">
            <a:spAutoFit/>
          </a:bodyPr>
          <a:lstStyle/>
          <a:p>
            <a:pPr marL="0" marR="0" algn="just">
              <a:spcBef>
                <a:spcPts val="0"/>
              </a:spcBef>
              <a:spcAft>
                <a:spcPts val="0"/>
              </a:spcAft>
            </a:pPr>
            <a:r>
              <a:rPr lang="en-US" sz="2400" i="1" dirty="0">
                <a:effectLst/>
                <a:latin typeface="Calibri" panose="020F0502020204030204" pitchFamily="34" charset="0"/>
                <a:ea typeface="Calibri" panose="020F0502020204030204" pitchFamily="34" charset="0"/>
                <a:cs typeface="Calibri" panose="020F0502020204030204" pitchFamily="34" charset="0"/>
              </a:rPr>
              <a:t>Then Judas Iscariot, who was one of the twelve, went off </a:t>
            </a:r>
            <a:r>
              <a:rPr lang="en-US" sz="2400" b="1" i="1" u="sng" dirty="0">
                <a:effectLst/>
                <a:latin typeface="Calibri" panose="020F0502020204030204" pitchFamily="34" charset="0"/>
                <a:ea typeface="Calibri" panose="020F0502020204030204" pitchFamily="34" charset="0"/>
                <a:cs typeface="Calibri" panose="020F0502020204030204" pitchFamily="34" charset="0"/>
              </a:rPr>
              <a:t>to the chief priest in order to betray Him to them</a:t>
            </a:r>
            <a:r>
              <a:rPr lang="en-US" sz="2400" i="1"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29F0652C-8977-409D-ADC4-D3B3C80386E9}"/>
              </a:ext>
            </a:extLst>
          </p:cNvPr>
          <p:cNvSpPr txBox="1"/>
          <p:nvPr/>
        </p:nvSpPr>
        <p:spPr>
          <a:xfrm>
            <a:off x="207667" y="1981845"/>
            <a:ext cx="11590636" cy="1446550"/>
          </a:xfrm>
          <a:prstGeom prst="rect">
            <a:avLst/>
          </a:prstGeom>
          <a:noFill/>
        </p:spPr>
        <p:txBody>
          <a:bodyPr wrap="square" rtlCol="0">
            <a:spAutoFit/>
          </a:bodyPr>
          <a:lstStyle/>
          <a:p>
            <a:pPr marL="514350" indent="-514350" algn="just">
              <a:buAutoNum type="alphaUcPeriod"/>
            </a:pPr>
            <a:r>
              <a:rPr lang="en-US" sz="3200" dirty="0"/>
              <a:t>Judas’ plot</a:t>
            </a:r>
          </a:p>
          <a:p>
            <a:pPr marL="914400" lvl="1" indent="-457200" algn="just">
              <a:buFont typeface="Wingdings" panose="05000000000000000000" pitchFamily="2" charset="2"/>
              <a:buChar char="§"/>
            </a:pPr>
            <a:r>
              <a:rPr lang="en-US" sz="2800" b="1" dirty="0"/>
              <a:t>betray</a:t>
            </a:r>
            <a:r>
              <a:rPr lang="en-US" sz="2800" dirty="0"/>
              <a:t> - “to give someone up; to surrender them into the custody of another.” (see Matthew 5:25; 20:18-19)</a:t>
            </a:r>
          </a:p>
        </p:txBody>
      </p:sp>
      <p:sp>
        <p:nvSpPr>
          <p:cNvPr id="5" name="TextBox 4">
            <a:extLst>
              <a:ext uri="{FF2B5EF4-FFF2-40B4-BE49-F238E27FC236}">
                <a16:creationId xmlns:a16="http://schemas.microsoft.com/office/drawing/2014/main" id="{5BC9C64A-6A3A-4913-9A29-B44B060074E4}"/>
              </a:ext>
            </a:extLst>
          </p:cNvPr>
          <p:cNvSpPr txBox="1"/>
          <p:nvPr/>
        </p:nvSpPr>
        <p:spPr>
          <a:xfrm>
            <a:off x="273202" y="4972037"/>
            <a:ext cx="11590636" cy="1200329"/>
          </a:xfrm>
          <a:prstGeom prst="rect">
            <a:avLst/>
          </a:prstGeom>
          <a:noFill/>
        </p:spPr>
        <p:txBody>
          <a:bodyPr wrap="square" rtlCol="0">
            <a:spAutoFit/>
          </a:bodyPr>
          <a:lstStyle/>
          <a:p>
            <a:pPr algn="ctr"/>
            <a:r>
              <a:rPr lang="en-US" sz="3600" dirty="0"/>
              <a:t>The only reason to come to Jesus is to be saved from the wrath of God your sins deserve. </a:t>
            </a:r>
          </a:p>
        </p:txBody>
      </p:sp>
    </p:spTree>
    <p:extLst>
      <p:ext uri="{BB962C8B-B14F-4D97-AF65-F5344CB8AC3E}">
        <p14:creationId xmlns:p14="http://schemas.microsoft.com/office/powerpoint/2010/main" val="19571465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grpId="0" nodeType="afterEffect">
                                  <p:stCondLst>
                                    <p:cond delay="2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75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8655</TotalTime>
  <Words>1099</Words>
  <Application>Microsoft Office PowerPoint</Application>
  <PresentationFormat>Widescreen</PresentationFormat>
  <Paragraphs>90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143</cp:revision>
  <cp:lastPrinted>2020-05-22T15:03:41Z</cp:lastPrinted>
  <dcterms:created xsi:type="dcterms:W3CDTF">2019-06-22T19:37:39Z</dcterms:created>
  <dcterms:modified xsi:type="dcterms:W3CDTF">2020-08-22T22:08:41Z</dcterms:modified>
</cp:coreProperties>
</file>